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57" r:id="rId8"/>
    <p:sldId id="258" r:id="rId9"/>
    <p:sldId id="259" r:id="rId10"/>
    <p:sldId id="260" r:id="rId11"/>
    <p:sldId id="265" r:id="rId12"/>
    <p:sldId id="261" r:id="rId13"/>
    <p:sldId id="262" r:id="rId14"/>
    <p:sldId id="263" r:id="rId15"/>
    <p:sldId id="264" r:id="rId16"/>
    <p:sldId id="266" r:id="rId17"/>
    <p:sldId id="267" r:id="rId18"/>
    <p:sldId id="274" r:id="rId19"/>
    <p:sldId id="268" r:id="rId20"/>
    <p:sldId id="269" r:id="rId21"/>
    <p:sldId id="271" r:id="rId22"/>
    <p:sldId id="272" r:id="rId23"/>
    <p:sldId id="273" r:id="rId24"/>
    <p:sldId id="270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3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49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17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712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39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75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44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913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278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305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1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43C41-307D-46D4-BE57-110025A5D636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DFEDE-CE7C-4540-82C1-8F2D13D72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13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789139"/>
            <a:ext cx="9144000" cy="136533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latin typeface="+mn-lt"/>
              </a:rPr>
              <a:t/>
            </a:r>
            <a:br>
              <a:rPr lang="ru-RU" sz="2800" b="1" dirty="0" smtClean="0">
                <a:latin typeface="+mn-lt"/>
              </a:rPr>
            </a:br>
            <a:r>
              <a:rPr lang="ru-RU" sz="2800" b="1" dirty="0">
                <a:latin typeface="+mn-lt"/>
              </a:rPr>
              <a:t/>
            </a:r>
            <a:br>
              <a:rPr lang="ru-RU" sz="2800" b="1" dirty="0">
                <a:latin typeface="+mn-lt"/>
              </a:rPr>
            </a:br>
            <a:r>
              <a:rPr lang="ru-RU" sz="2800" b="1" dirty="0" smtClean="0">
                <a:latin typeface="+mn-lt"/>
              </a:rPr>
              <a:t/>
            </a:r>
            <a:br>
              <a:rPr lang="ru-RU" sz="2800" b="1" dirty="0" smtClean="0">
                <a:latin typeface="+mn-lt"/>
              </a:rPr>
            </a:br>
            <a:r>
              <a:rPr lang="ru-RU" sz="2800" b="1" dirty="0">
                <a:latin typeface="+mn-lt"/>
              </a:rPr>
              <a:t/>
            </a:r>
            <a:br>
              <a:rPr lang="ru-RU" sz="2800" b="1" dirty="0">
                <a:latin typeface="+mn-lt"/>
              </a:rPr>
            </a:br>
            <a:r>
              <a:rPr lang="ru-RU" sz="2800" b="1" dirty="0" smtClean="0">
                <a:latin typeface="+mn-lt"/>
              </a:rPr>
              <a:t/>
            </a:r>
            <a:br>
              <a:rPr lang="ru-RU" sz="2800" b="1" dirty="0" smtClean="0">
                <a:latin typeface="+mn-lt"/>
              </a:rPr>
            </a:br>
            <a:r>
              <a:rPr lang="ru-RU" sz="2800" b="1" dirty="0" smtClean="0">
                <a:latin typeface="+mn-lt"/>
              </a:rPr>
              <a:t/>
            </a:r>
            <a:br>
              <a:rPr lang="ru-RU" sz="2800" b="1" dirty="0" smtClean="0">
                <a:latin typeface="+mn-lt"/>
              </a:rPr>
            </a:br>
            <a:r>
              <a:rPr lang="ru-RU" sz="2800" b="1" dirty="0">
                <a:latin typeface="+mn-lt"/>
              </a:rPr>
              <a:t/>
            </a:r>
            <a:br>
              <a:rPr lang="ru-RU" sz="2800" b="1" dirty="0">
                <a:latin typeface="+mn-lt"/>
              </a:rPr>
            </a:br>
            <a:r>
              <a:rPr lang="ru-RU" sz="2800" b="1" dirty="0" smtClean="0">
                <a:latin typeface="+mn-lt"/>
              </a:rPr>
              <a:t/>
            </a:r>
            <a:br>
              <a:rPr lang="ru-RU" sz="2800" b="1" dirty="0" smtClean="0">
                <a:latin typeface="+mn-lt"/>
              </a:rPr>
            </a:br>
            <a:r>
              <a:rPr lang="ru-RU" sz="2800" b="1" dirty="0">
                <a:latin typeface="+mn-lt"/>
              </a:rPr>
              <a:t/>
            </a:r>
            <a:br>
              <a:rPr lang="ru-RU" sz="2800" b="1" dirty="0">
                <a:latin typeface="+mn-lt"/>
              </a:rPr>
            </a:br>
            <a:r>
              <a:rPr lang="ru-RU" sz="2800" b="1" dirty="0" smtClean="0">
                <a:latin typeface="+mn-lt"/>
              </a:rPr>
              <a:t/>
            </a:r>
            <a:br>
              <a:rPr lang="ru-RU" sz="2800" b="1" dirty="0" smtClean="0">
                <a:latin typeface="+mn-lt"/>
              </a:rPr>
            </a:br>
            <a:r>
              <a:rPr lang="ru-RU" sz="2800" b="1" dirty="0">
                <a:latin typeface="+mn-lt"/>
              </a:rPr>
              <a:t/>
            </a:r>
            <a:br>
              <a:rPr lang="ru-RU" sz="2800" b="1" dirty="0">
                <a:latin typeface="+mn-lt"/>
              </a:rPr>
            </a:br>
            <a:r>
              <a:rPr lang="ru-RU" sz="2800" b="1" dirty="0" smtClean="0">
                <a:latin typeface="+mn-lt"/>
              </a:rPr>
              <a:t>ПРАВО СОБСТВЕННОСТИ НА ЗЕМЛЮ. </a:t>
            </a:r>
            <a:r>
              <a:rPr lang="ru-RU" sz="2800" b="1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ПРАВА 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 ЗЕМЛЮ ЛИЦ, НЕ ЯВЛЯЮЩИХСЯ СОБСТВЕННИКАМИ ЗЕМЕЛЬНЫХ УЧАСТКОВ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638300"/>
            <a:ext cx="9144000" cy="4737100"/>
          </a:xfrm>
        </p:spPr>
        <p:txBody>
          <a:bodyPr>
            <a:normAutofit fontScale="925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собственности на землю в РФ. Права и обязанности собственников земельных участков.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Понятие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общая характеристика ограниченных вещных прав на землю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постоянного (бессрочного) пользования землей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пожизненного наследуемого владения землей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безвозмездного срочного пользования землей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ограниченного пользования чужим земельным участком (сервитут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283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В решении о предоставлении земельного участка в постоянное (бессрочное) пользование указывается:</a:t>
            </a:r>
            <a:br>
              <a:rPr lang="ru-RU" sz="3600" b="1" dirty="0" smtClean="0"/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642"/>
          </a:xfrm>
        </p:spPr>
        <p:txBody>
          <a:bodyPr/>
          <a:lstStyle/>
          <a:p>
            <a:r>
              <a:rPr lang="ru-RU" sz="3200" dirty="0" smtClean="0"/>
              <a:t>Кадастровый номер</a:t>
            </a:r>
          </a:p>
          <a:p>
            <a:r>
              <a:rPr lang="ru-RU" sz="3200" dirty="0" smtClean="0"/>
              <a:t>Наименование органа местного самоуправления в случае предоставления ему земельного участка</a:t>
            </a:r>
          </a:p>
          <a:p>
            <a:r>
              <a:rPr lang="ru-RU" sz="3200" dirty="0" smtClean="0"/>
              <a:t>Наименование организации, гос. рег. Номер записи о гос. регистрации юридического лица в ЕГРЮЛ в случае предоставления земельного участка юридическому лицу</a:t>
            </a:r>
          </a:p>
          <a:p>
            <a:r>
              <a:rPr lang="ru-RU" sz="3200" dirty="0" smtClean="0"/>
              <a:t>Наименование органа государственной власти в случае предоставления ему земельного участка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8364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Основания прекращения права постоянного (бессрочного) пользования земельным участком (ст.45 ЗК РФ)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6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Добровольно</a:t>
            </a:r>
          </a:p>
          <a:p>
            <a:pPr marL="0" indent="0">
              <a:buNone/>
            </a:pPr>
            <a:r>
              <a:rPr lang="ru-RU" dirty="0" smtClean="0"/>
              <a:t>- Отказ землепользователя, землевладельца от принадлежащего ему права</a:t>
            </a:r>
          </a:p>
          <a:p>
            <a:pPr marL="0" indent="0">
              <a:buNone/>
            </a:pPr>
            <a:r>
              <a:rPr lang="ru-RU" b="1" dirty="0" smtClean="0"/>
              <a:t>Принудительно</a:t>
            </a:r>
          </a:p>
          <a:p>
            <a:pPr>
              <a:buFontTx/>
              <a:buChar char="-"/>
            </a:pPr>
            <a:r>
              <a:rPr lang="ru-RU" dirty="0" smtClean="0"/>
              <a:t>Использование участка не по целевому назначению</a:t>
            </a:r>
          </a:p>
          <a:p>
            <a:pPr>
              <a:buFontTx/>
              <a:buChar char="-"/>
            </a:pPr>
            <a:r>
              <a:rPr lang="ru-RU" dirty="0" smtClean="0"/>
              <a:t>Порча земель</a:t>
            </a:r>
          </a:p>
          <a:p>
            <a:pPr>
              <a:buFontTx/>
              <a:buChar char="-"/>
            </a:pPr>
            <a:r>
              <a:rPr lang="ru-RU" dirty="0" smtClean="0"/>
              <a:t>Невыполнение обязанностей по рекультивации земель</a:t>
            </a:r>
          </a:p>
          <a:p>
            <a:pPr>
              <a:buFontTx/>
              <a:buChar char="-"/>
            </a:pPr>
            <a:r>
              <a:rPr lang="ru-RU" dirty="0" smtClean="0"/>
              <a:t>Неиспользование земельного участка, предназначенного для с/х производства или жилищного строительства и др.</a:t>
            </a:r>
          </a:p>
          <a:p>
            <a:pPr>
              <a:buFontTx/>
              <a:buChar char="-"/>
            </a:pPr>
            <a:r>
              <a:rPr lang="ru-RU" dirty="0" smtClean="0"/>
              <a:t>Изъятие земельного участка для государственных и муниципальных нужд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560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пожизненного наследуемого владения землей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основании ст. 266, 267 ГК РФ гражданин, обладающий правом пожизненного наследуемого владения земельным участком, имеет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права владения и пользования земельным участком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передаваемые по наследству.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096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Каждый гражданин может однократно бесплатно приобрести в собственность находящийся в пожизненном наследуемом владении земельный участок, причем взимание дополнительных денежных сумм, помимо сборов, установленных федеральным законом, не допускается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219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безвозмездного срочного пользования землей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 договору безвозмездного пользования земельным участком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одна сторона обязуется передать или передает его в безвозмездное временное пользование другой стороне, а последняя обязуется вернуть этот участок в том состоянии, в котором получила, или в состоянии, обусловленном договором (ст. 689 ГК РФ).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74106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49580" algn="ctr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безвозмездное пользование могут предоставляться участки: </a:t>
            </a:r>
            <a:r>
              <a:rPr lang="ru-RU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из земель, находящихся в государственной или муниципальной собственности государственным и муниципальным учреждениям, федеральным казенным предприятиям, а также органам государственной власти и органам местного самоуправления на основании акта исполнительной власти или органа местного самоуправления;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в виде служебного надела гражданам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из земель, находящихся в собственности граждан или юридических лиц, иным гражданам или юридическим лицам на основании договора.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1588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49580" algn="ctr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безвозмездного срочного пользования прекращается: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истечении срока, на который земельный участок был предоставлен;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добровольном отказе обладателя права от принадлежащего ему права;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смерти гражданина землепользователя;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ликвидации юридического лица-землепользователя.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331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23899"/>
            <a:ext cx="10515600" cy="1397001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ограниченного пользования чужим земельным участком (сервитут)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627563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Сервитут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— право ограниченного пользования земельным участком.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Сервитуты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делятся на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публичные и частные.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8990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68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Признаки сервитута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62186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rgbClr val="7B7B7B"/>
                </a:solidFill>
                <a:latin typeface="Open Sans"/>
              </a:rPr>
              <a:t> </a:t>
            </a:r>
            <a:r>
              <a:rPr lang="ru-RU" dirty="0">
                <a:latin typeface="Open Sans"/>
              </a:rPr>
              <a:t>установления сервитута вправе требовать прежде всего собственник недвижимости, который иначе не может проходить к своей недвижимости, прокладывать к ней коммуникации, не имеет подъездных дорог и т.д.;</a:t>
            </a:r>
          </a:p>
          <a:p>
            <a:pPr algn="just"/>
            <a:r>
              <a:rPr lang="ru-RU" dirty="0" smtClean="0">
                <a:latin typeface="Open Sans"/>
              </a:rPr>
              <a:t> </a:t>
            </a:r>
            <a:r>
              <a:rPr lang="ru-RU" dirty="0">
                <a:latin typeface="Open Sans"/>
              </a:rPr>
              <a:t>требования об установлении сервитута можно предъявлять к собственнику не только соседнего (т.е. непосредственно примыкающего к данному объекту недвижимости), но и другого земельного участка, если без этого невозможно пройти, проехать) к своей недвижимости, подвести к ней линию связи, электропередачи и т.д.;</a:t>
            </a:r>
          </a:p>
          <a:p>
            <a:pPr algn="just"/>
            <a:r>
              <a:rPr lang="ru-RU" dirty="0" smtClean="0">
                <a:latin typeface="Open Sans"/>
              </a:rPr>
              <a:t> </a:t>
            </a:r>
            <a:r>
              <a:rPr lang="ru-RU" dirty="0">
                <a:latin typeface="Open Sans"/>
              </a:rPr>
              <a:t>требование об установлении сервитута должно исходить от лица, заинтересованного в нем, а не от собственника соседнего участка, так как у последнего отсутствуют основания для установления сервитута;</a:t>
            </a:r>
          </a:p>
          <a:p>
            <a:pPr algn="just"/>
            <a:r>
              <a:rPr lang="ru-RU" dirty="0" smtClean="0">
                <a:latin typeface="Open Sans"/>
              </a:rPr>
              <a:t> </a:t>
            </a:r>
            <a:r>
              <a:rPr lang="ru-RU" dirty="0">
                <a:latin typeface="Open Sans"/>
              </a:rPr>
              <a:t>законом не определен срок установления сервитута, так как причины, которые вызывают необходимость его установления носят, как правило, длящийся характер. Однако если эти причины впоследствии отпадут, сервитут может быть отменен.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7720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742"/>
          </a:xfrm>
        </p:spPr>
        <p:txBody>
          <a:bodyPr/>
          <a:lstStyle/>
          <a:p>
            <a:pPr algn="ctr"/>
            <a:r>
              <a:rPr lang="ru-RU" dirty="0" smtClean="0"/>
              <a:t>Публичный сервитут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Публичный сервитут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устанавливается законом или иным нормативным правовым актом Российской 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Федерации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ее субъектов, нормативным правовым актом органа местного самоуправления </a:t>
            </a:r>
            <a:endParaRPr lang="ru-RU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/>
              <a:t>Сервитут </a:t>
            </a:r>
            <a:r>
              <a:rPr lang="ru-RU" dirty="0"/>
              <a:t>может быть установлен решением исполнительного органа государственной власти или органа местного самоуправления в целях обеспечения государственных или муниципальных нужд, а также нужд местного населения без изъятия земельных участков (публичный сервитут).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050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Права и обязанности собственников земельных участков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45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Права собственников земельных участков (ст.40 ЗК РФ)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собственник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земельного участка имеет право использовать в установленном порядке для собственных нужд имеющиеся на земельном участке общераспространенные полезные ископаемые, пресные подземные воды, а также пруды, обводненные карьеры в соответствии с законодательством Российской Федерации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ea typeface="Calibri" panose="020F0502020204030204" pitchFamily="34" charset="0"/>
              </a:rPr>
              <a:t>собственник земельного участка имеет право возводить жилые, производственные, культурно-бытовые и иные строения и сооружения </a:t>
            </a:r>
            <a:endParaRPr lang="ru-RU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27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>
              <a:lnSpc>
                <a:spcPct val="107000"/>
              </a:lnSpc>
              <a:spcBef>
                <a:spcPts val="1000"/>
              </a:spcBef>
            </a:pP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Публичные сервитуты могут устанавливаться :</a:t>
            </a:r>
            <a:r>
              <a:rPr lang="ru-RU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3868"/>
            <a:ext cx="10515600" cy="5198532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1) прохода или проезда через земельный участок, в том числе в целях обеспечения свободного доступа граждан к водному объекту общего пользования и его береговой полосе;</a:t>
            </a:r>
          </a:p>
          <a:p>
            <a:r>
              <a:rPr lang="ru-RU" sz="3200" dirty="0"/>
              <a:t>2) размещения на земельном участке межевых знаков, геодезических пунктов государственных геодезических сетей, гравиметрических пунктов, нивелирных пунктов и подъездов к ним;</a:t>
            </a:r>
          </a:p>
          <a:p>
            <a:r>
              <a:rPr lang="ru-RU" sz="3200" dirty="0"/>
              <a:t>3) проведения дренажных работ на земельном участке;</a:t>
            </a:r>
          </a:p>
          <a:p>
            <a:r>
              <a:rPr lang="ru-RU" sz="3200" dirty="0"/>
              <a:t>4) забора (изъятия) водных ресурсов из водных объектов и водопоя;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13829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1808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Публичные сервитуты могут устанавливаться :</a:t>
            </a:r>
            <a:r>
              <a:rPr lang="ru-RU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9333"/>
            <a:ext cx="10515600" cy="4737630"/>
          </a:xfrm>
        </p:spPr>
        <p:txBody>
          <a:bodyPr>
            <a:norm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</a:rPr>
              <a:t>5) прогона сельскохозяйственных животных через земельный участок;</a:t>
            </a:r>
          </a:p>
          <a:p>
            <a:pPr lvl="0"/>
            <a:r>
              <a:rPr lang="ru-RU" sz="3200" dirty="0">
                <a:solidFill>
                  <a:prstClr val="black"/>
                </a:solidFill>
              </a:rPr>
              <a:t>6) сенокошения, выпаса сельскохозяйственных животных в установленном порядке на земельных участках в сроки, продолжительность которых соответствует местным условиям и обычаям;</a:t>
            </a:r>
          </a:p>
          <a:p>
            <a:pPr lvl="0"/>
            <a:r>
              <a:rPr lang="ru-RU" sz="3200" dirty="0">
                <a:solidFill>
                  <a:prstClr val="black"/>
                </a:solidFill>
              </a:rPr>
              <a:t>7) использования земельного участка в целях охоты, рыболовства, </a:t>
            </a:r>
            <a:r>
              <a:rPr lang="ru-RU" sz="3200" dirty="0" err="1">
                <a:solidFill>
                  <a:prstClr val="black"/>
                </a:solidFill>
              </a:rPr>
              <a:t>аквакультуры</a:t>
            </a:r>
            <a:r>
              <a:rPr lang="ru-RU" sz="3200" dirty="0">
                <a:solidFill>
                  <a:prstClr val="black"/>
                </a:solidFill>
              </a:rPr>
              <a:t> (рыбоводства</a:t>
            </a:r>
            <a:r>
              <a:rPr lang="ru-RU" sz="32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ru-RU" sz="3200" dirty="0">
              <a:solidFill>
                <a:prstClr val="black"/>
              </a:solidFill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003120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15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452533"/>
          </a:xfrm>
        </p:spPr>
        <p:txBody>
          <a:bodyPr>
            <a:normAutofit/>
          </a:bodyPr>
          <a:lstStyle/>
          <a:p>
            <a:pPr indent="342900" algn="just"/>
            <a:r>
              <a:rPr lang="ru-RU" dirty="0"/>
              <a:t>Публичный сервитут может быть установлен в отношении одного или нескольких земельных участков и (или) земель.</a:t>
            </a:r>
            <a:endParaRPr lang="ru-RU" sz="2000" dirty="0"/>
          </a:p>
          <a:p>
            <a:pPr indent="342900" algn="just"/>
            <a:r>
              <a:rPr lang="ru-RU" dirty="0"/>
              <a:t>Обременение земельного участка сервитутом, публичным сервитутом не лишает правообладателя такого земельного участка прав владения, пользования и (или) распоряжения таким земельным участком.</a:t>
            </a:r>
            <a:endParaRPr lang="ru-RU" sz="2000" dirty="0"/>
          </a:p>
          <a:p>
            <a:pPr indent="342900" algn="just"/>
            <a:r>
              <a:rPr lang="ru-RU" dirty="0" smtClean="0"/>
              <a:t>Переход </a:t>
            </a:r>
            <a:r>
              <a:rPr lang="ru-RU" dirty="0"/>
              <a:t>прав на земельный участок, обремененный публичным сервитутом, предоставление обремененного публичным сервитутом земельного участка, находящегося в государственной или муниципальной собственности, гражданам или юридическим лицам не являются основанием для прекращения публичного сервитута и (или) изменения условий его осуществления.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759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84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3732"/>
            <a:ext cx="10515600" cy="5367867"/>
          </a:xfrm>
        </p:spPr>
        <p:txBody>
          <a:bodyPr/>
          <a:lstStyle/>
          <a:p>
            <a:pPr indent="342900" algn="just"/>
            <a:r>
              <a:rPr lang="ru-RU" sz="3600" dirty="0"/>
              <a:t>В случае, когда установление публичного сервитута приводит к существенным затруднениям в использовании земельного участка, его правообладатель вправе требовать от органа государственной власти или органа местного самоуправления, установивших публичный сервитут, </a:t>
            </a:r>
            <a:r>
              <a:rPr lang="ru-RU" sz="3600" b="1" dirty="0"/>
              <a:t>соразмерную плату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650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Частный сервитут</a:t>
            </a:r>
            <a:r>
              <a:rPr lang="ru-RU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устанавливается соглашением сторон или по судебному решению. </a:t>
            </a:r>
            <a:r>
              <a:rPr lang="ru-RU" sz="28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5467"/>
            <a:ext cx="10515600" cy="5063066"/>
          </a:xfrm>
        </p:spPr>
        <p:txBody>
          <a:bodyPr/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Он может устанавливаться </a:t>
            </a:r>
            <a:r>
              <a:rPr lang="ru-RU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для:</a:t>
            </a: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 обеспечения </a:t>
            </a: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прохода и проезда через земельный </a:t>
            </a:r>
            <a:r>
              <a:rPr lang="ru-RU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участок</a:t>
            </a: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3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прокладки </a:t>
            </a: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и эксплуатации линий электропередачи, связи и трубопровода, обеспечения водоснабжения и мелиорации, а также для нужд собственника недвижимости (земельного участка или другой недвижимости), которые не могут быть обеспечены без установления сервитута.</a:t>
            </a:r>
            <a:endParaRPr lang="ru-RU" sz="32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370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3) проводить в соответствии с разрешенным использованием оросительные, осушительные,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культуртехнические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и другие мелиоративные работы, строить пруды и иные водные объекты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6775"/>
          </a:xfrm>
        </p:spPr>
        <p:txBody>
          <a:bodyPr/>
          <a:lstStyle/>
          <a:p>
            <a:endParaRPr lang="ru-RU" dirty="0" smtClean="0"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собственник земельного участка имеет право осуществлять другие права по использованию земельного участка, предусмотренные законодательством.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03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Обязанности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собственников и лиц, не являющихся собственниками, по использованию земельных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участков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(ст.42 ЗК РФ)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1075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1) использовать земельный участок в соответствии с целевым назначением категории земель и разрешенным использованием способами, которые не должны наносить вред окружающей природной среде, земле как природному объекту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2) сохранять межевые, геодезические и другие специальные знаки, установленные на земельном участке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3) осуществлять мероприятия по охране земель, соблюдать порядок пользования лесами, водами и другими природными объектами.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667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5130799"/>
          </a:xfrm>
        </p:spPr>
        <p:txBody>
          <a:bodyPr/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4) своевременно приступать к использованию земельных участков в случаях, если сроки освоения земельных участков прямо предусмотрены договорами. </a:t>
            </a:r>
            <a:endParaRPr lang="ru-RU" sz="3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5) своевременно производить платежи за земельные участки. </a:t>
            </a:r>
            <a:endParaRPr lang="ru-RU" sz="3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соблюдать при использовании земельных участков требования градостроительных регламентов, строительных, экологических, санитарно-гигиенических, противопожарных и иных правил, нормативов.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18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7) не допускать загрязнения, захламления, деградации и ухудшения плодородия почв на землях соответствующих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категорий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8) выполнять иные требования, предусмотренные Земельным кодексом, иными федеральными законами.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4234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342901"/>
            <a:ext cx="10706100" cy="1092199"/>
          </a:xfrm>
        </p:spPr>
        <p:txBody>
          <a:bodyPr>
            <a:noAutofit/>
          </a:bodyPr>
          <a:lstStyle/>
          <a:p>
            <a:pPr marL="342900" lvl="0" indent="-3429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.Понятие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общая характеристика ограниченных вещных прав на землю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40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Ограниченное вещное право - </a:t>
            </a:r>
            <a:r>
              <a:rPr lang="ru-RU" sz="4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 право в том или ином ограниченном отношении использовать</a:t>
            </a:r>
            <a:r>
              <a:rPr lang="ru-RU" sz="40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чужое</a:t>
            </a:r>
            <a:r>
              <a:rPr lang="ru-RU" sz="4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как правило</a:t>
            </a:r>
            <a:r>
              <a:rPr lang="ru-RU" sz="40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недвижимое, имущество</a:t>
            </a:r>
            <a:r>
              <a:rPr lang="ru-RU" sz="4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в своих интересах без посредства его собственника (в том числе и помимо его воли).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16039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К ограниченным вещным правам на землю относятся: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Право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постоянного (бессрочного) пользования, </a:t>
            </a:r>
            <a:endParaRPr lang="ru-RU" sz="4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раво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пожизненного наследуемого владения, </a:t>
            </a:r>
            <a:endParaRPr lang="ru-RU" sz="4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раво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безвозмездного (срочного) пользования, </a:t>
            </a:r>
            <a:endParaRPr lang="ru-RU" sz="4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Сервитут</a:t>
            </a:r>
          </a:p>
        </p:txBody>
      </p:sp>
    </p:spTree>
    <p:extLst>
      <p:ext uri="{BB962C8B-B14F-4D97-AF65-F5344CB8AC3E}">
        <p14:creationId xmlns:p14="http://schemas.microsoft.com/office/powerpoint/2010/main" val="2150010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20700"/>
            <a:ext cx="10515600" cy="7874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постоянного (бессрочного) пользования землей</a:t>
            </a:r>
            <a: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8100"/>
            <a:ext cx="10515600" cy="5181600"/>
          </a:xfrm>
        </p:spPr>
        <p:txBody>
          <a:bodyPr>
            <a:normAutofit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юридических лиц, которым земельные участки могут предоставляться на праве постоянного бессрочного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пользования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органам государственной власти и органам местного самоуправления;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государственным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муниципальным учреждениям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(бюджетным, казенным, автономным);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казенным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предприятиям;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центрам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исторического наследия президентов Российской Федерации, прекративших исполнение своих полномочий;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14864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1341</Words>
  <Application>Microsoft Office PowerPoint</Application>
  <PresentationFormat>Произвольный</PresentationFormat>
  <Paragraphs>93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           ПРАВО СОБСТВЕННОСТИ НА ЗЕМЛЮ. ПРАВА НА ЗЕМЛЮ ЛИЦ, НЕ ЯВЛЯЮЩИХСЯ СОБСТВЕННИКАМИ ЗЕМЕЛЬНЫХ УЧАСТКОВ </vt:lpstr>
      <vt:lpstr>1. Права и обязанности собственников земельных участков </vt:lpstr>
      <vt:lpstr>3) проводить в соответствии с разрешенным использованием оросительные, осушительные, культуртехнические и другие мелиоративные работы, строить пруды и иные водные объекты </vt:lpstr>
      <vt:lpstr>Обязанности собственников и лиц, не являющихся собственниками, по использованию земельных участков (ст.42 ЗК РФ)</vt:lpstr>
      <vt:lpstr>Презентация PowerPoint</vt:lpstr>
      <vt:lpstr>Презентация PowerPoint</vt:lpstr>
      <vt:lpstr>2.Понятие и общая характеристика ограниченных вещных прав на землю </vt:lpstr>
      <vt:lpstr>К ограниченным вещным правам на землю относятся: </vt:lpstr>
      <vt:lpstr>3. Право постоянного (бессрочного) пользования землей </vt:lpstr>
      <vt:lpstr>В решении о предоставлении земельного участка в постоянное (бессрочное) пользование указывается: </vt:lpstr>
      <vt:lpstr>Основания прекращения права постоянного (бессрочного) пользования земельным участком (ст.45 ЗК РФ)</vt:lpstr>
      <vt:lpstr>5. Право пожизненного наследуемого владения землей </vt:lpstr>
      <vt:lpstr>Презентация PowerPoint</vt:lpstr>
      <vt:lpstr>6. Право безвозмездного срочного пользования землей </vt:lpstr>
      <vt:lpstr> В безвозмездное пользование могут предоставляться участки:  </vt:lpstr>
      <vt:lpstr>Право безвозмездного срочного пользования прекращается: </vt:lpstr>
      <vt:lpstr>6. Право ограниченного пользования чужим земельным участком (сервитут)   </vt:lpstr>
      <vt:lpstr>Признаки сервитута</vt:lpstr>
      <vt:lpstr>Публичный сервитут</vt:lpstr>
      <vt:lpstr>Публичные сервитуты могут устанавливаться : </vt:lpstr>
      <vt:lpstr>Публичные сервитуты могут устанавливаться : </vt:lpstr>
      <vt:lpstr>Презентация PowerPoint</vt:lpstr>
      <vt:lpstr>Презентация PowerPoint</vt:lpstr>
      <vt:lpstr>Частный сервитут устанавливается соглашением сторон или по судебному решению.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 НА ЗЕМЛЮ ЛИЦ, НЕ ЯВЛЯЮЩИХСЯ СОБСТВЕННИКАМИ ЗЕМЕЛЬНЫХ УЧАСТКОВ</dc:title>
  <dc:creator>admin</dc:creator>
  <cp:lastModifiedBy>Admin</cp:lastModifiedBy>
  <cp:revision>13</cp:revision>
  <dcterms:created xsi:type="dcterms:W3CDTF">2018-10-04T08:26:24Z</dcterms:created>
  <dcterms:modified xsi:type="dcterms:W3CDTF">2020-10-29T08:19:20Z</dcterms:modified>
</cp:coreProperties>
</file>